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92" r:id="rId4"/>
    <p:sldId id="273" r:id="rId5"/>
    <p:sldId id="274" r:id="rId6"/>
    <p:sldId id="262" r:id="rId7"/>
    <p:sldId id="293" r:id="rId8"/>
    <p:sldId id="276" r:id="rId9"/>
    <p:sldId id="294" r:id="rId10"/>
    <p:sldId id="263" r:id="rId11"/>
    <p:sldId id="282" r:id="rId12"/>
    <p:sldId id="286" r:id="rId13"/>
    <p:sldId id="279" r:id="rId14"/>
    <p:sldId id="280" r:id="rId15"/>
    <p:sldId id="287" r:id="rId16"/>
    <p:sldId id="281" r:id="rId17"/>
    <p:sldId id="288" r:id="rId18"/>
    <p:sldId id="295" r:id="rId19"/>
    <p:sldId id="289" r:id="rId20"/>
    <p:sldId id="290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6D"/>
    <a:srgbClr val="CFB0E6"/>
    <a:srgbClr val="D8BFEB"/>
    <a:srgbClr val="BA8CDC"/>
    <a:srgbClr val="7DBD9A"/>
    <a:srgbClr val="ECFF7D"/>
    <a:srgbClr val="FFC585"/>
    <a:srgbClr val="71B791"/>
    <a:srgbClr val="EC7C7C"/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77" y="1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A8-3020-5A08-B8B7-344B78B7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12" y="940847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049F-66B7-283D-E935-33482437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228" y="38986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</a:t>
            </a:r>
            <a:r>
              <a:rPr lang="en-GB" i="1" dirty="0"/>
              <a:t>Thomas Davies</a:t>
            </a:r>
          </a:p>
          <a:p>
            <a:r>
              <a:rPr lang="en-GB" dirty="0"/>
              <a:t>Supervised by: </a:t>
            </a:r>
            <a:r>
              <a:rPr lang="en-GB" i="1" dirty="0"/>
              <a:t>Craig P. Testrow </a:t>
            </a:r>
            <a:r>
              <a:rPr lang="en-GB" dirty="0"/>
              <a:t>&amp; </a:t>
            </a:r>
            <a:r>
              <a:rPr lang="en-GB" i="1" dirty="0"/>
              <a:t>Richard J. Wilman</a:t>
            </a:r>
          </a:p>
          <a:p>
            <a:endParaRPr lang="en-GB" i="1" dirty="0"/>
          </a:p>
          <a:p>
            <a:r>
              <a:rPr lang="en-GB" dirty="0"/>
              <a:t>Department of Physics, Durham University</a:t>
            </a:r>
          </a:p>
        </p:txBody>
      </p:sp>
    </p:spTree>
    <p:extLst>
      <p:ext uri="{BB962C8B-B14F-4D97-AF65-F5344CB8AC3E}">
        <p14:creationId xmlns:p14="http://schemas.microsoft.com/office/powerpoint/2010/main" val="18184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Climate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48E9A-5724-9A1F-E682-BD6EC119A4D9}"/>
              </a:ext>
            </a:extLst>
          </p:cNvPr>
          <p:cNvSpPr/>
          <p:nvPr/>
        </p:nvSpPr>
        <p:spPr>
          <a:xfrm>
            <a:off x="2372779" y="833847"/>
            <a:ext cx="2839723" cy="62553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What is a 1-D EBM?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126" name="Picture 6" descr="Global land-ocean surface temperature data: HadCRUT5 | Climate Data Guide">
            <a:extLst>
              <a:ext uri="{FF2B5EF4-FFF2-40B4-BE49-F238E27FC236}">
                <a16:creationId xmlns:a16="http://schemas.microsoft.com/office/drawing/2014/main" id="{5DBA6523-B6AB-C001-4A56-2D99D0E2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870" y="2599782"/>
            <a:ext cx="3355857" cy="37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ne-Dimensional Energy Balance Model | METEO 469: From Meteorology to  Mitigation: Understanding Global Warming">
            <a:extLst>
              <a:ext uri="{FF2B5EF4-FFF2-40B4-BE49-F238E27FC236}">
                <a16:creationId xmlns:a16="http://schemas.microsoft.com/office/drawing/2014/main" id="{53BCB68C-A959-C1EC-E7AB-2D672ED4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00" y="3120081"/>
            <a:ext cx="3580003" cy="182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/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𝝏𝝀</m:t>
                              </m:r>
                            </m:den>
                          </m:f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39559C-FD2B-B450-ECB3-E2ECA39667DD}"/>
              </a:ext>
            </a:extLst>
          </p:cNvPr>
          <p:cNvSpPr/>
          <p:nvPr/>
        </p:nvSpPr>
        <p:spPr>
          <a:xfrm>
            <a:off x="8494926" y="860561"/>
            <a:ext cx="3023226" cy="546271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How do we </a:t>
            </a:r>
            <a:r>
              <a:rPr lang="en-GB" b="1" dirty="0">
                <a:solidFill>
                  <a:schemeClr val="tx1"/>
                </a:solidFill>
              </a:rPr>
              <a:t>utilise</a:t>
            </a:r>
            <a:r>
              <a:rPr lang="en-GB" sz="1600" b="1" dirty="0">
                <a:solidFill>
                  <a:schemeClr val="tx1"/>
                </a:solidFill>
              </a:rPr>
              <a:t> this P.D.E?</a:t>
            </a:r>
            <a:endParaRPr lang="en-GB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/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GB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odule 5, Page 2 - Physical Geography">
            <a:extLst>
              <a:ext uri="{FF2B5EF4-FFF2-40B4-BE49-F238E27FC236}">
                <a16:creationId xmlns:a16="http://schemas.microsoft.com/office/drawing/2014/main" id="{CE64FC59-181D-213A-9764-D5D7B200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0" y="4070924"/>
            <a:ext cx="3405596" cy="24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2F5EE3-A55D-55EC-6B76-DAD8B732EE9C}"/>
              </a:ext>
            </a:extLst>
          </p:cNvPr>
          <p:cNvSpPr/>
          <p:nvPr/>
        </p:nvSpPr>
        <p:spPr>
          <a:xfrm>
            <a:off x="7681950" y="670045"/>
            <a:ext cx="45719" cy="6187955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 animBg="1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Insolation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164" y="770637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4000-CA27-DF0E-D1F6-94445A2F825E}"/>
              </a:ext>
            </a:extLst>
          </p:cNvPr>
          <p:cNvSpPr/>
          <p:nvPr/>
        </p:nvSpPr>
        <p:spPr>
          <a:xfrm>
            <a:off x="3484257" y="1248054"/>
            <a:ext cx="283329" cy="55212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Absorption / reflection of sunlight - Understanding Global Change">
            <a:extLst>
              <a:ext uri="{FF2B5EF4-FFF2-40B4-BE49-F238E27FC236}">
                <a16:creationId xmlns:a16="http://schemas.microsoft.com/office/drawing/2014/main" id="{A44B57AA-8C03-145F-B036-37BF04F5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3" y="2387606"/>
            <a:ext cx="5394614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obal Mean Solar Irradiance Map [1125x733] : r/MapPorn">
            <a:extLst>
              <a:ext uri="{FF2B5EF4-FFF2-40B4-BE49-F238E27FC236}">
                <a16:creationId xmlns:a16="http://schemas.microsoft.com/office/drawing/2014/main" id="{79C5852C-3FE3-C092-BD85-1DB579AF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66" y="2439393"/>
            <a:ext cx="6339467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Insolation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/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/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D3CA94E8-ACD4-93EB-D2CD-4E217E2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52" y="780942"/>
            <a:ext cx="6914186" cy="4390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/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/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/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How do we calculate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?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  <a:blipFill>
                <a:blip r:embed="rId8"/>
                <a:stretch>
                  <a:fillRect b="-12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/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Earth-Sun Declination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Half-day length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78E315DB-0CE6-9E3C-345A-A141EBC69CE6}"/>
              </a:ext>
            </a:extLst>
          </p:cNvPr>
          <p:cNvSpPr/>
          <p:nvPr/>
        </p:nvSpPr>
        <p:spPr>
          <a:xfrm>
            <a:off x="359837" y="2012830"/>
            <a:ext cx="207102" cy="11392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03D95AB-3214-3FEB-D410-9EB5BD5987B4}"/>
              </a:ext>
            </a:extLst>
          </p:cNvPr>
          <p:cNvSpPr/>
          <p:nvPr/>
        </p:nvSpPr>
        <p:spPr>
          <a:xfrm>
            <a:off x="359837" y="333160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759768F-4870-C979-1598-37DCF3D5A9ED}"/>
              </a:ext>
            </a:extLst>
          </p:cNvPr>
          <p:cNvSpPr/>
          <p:nvPr/>
        </p:nvSpPr>
        <p:spPr>
          <a:xfrm>
            <a:off x="359837" y="4773774"/>
            <a:ext cx="207102" cy="121308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8" grpId="0" animBg="1"/>
      <p:bldP spid="20" grpId="0" animBg="1"/>
      <p:bldP spid="2" grpId="0" animBg="1"/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Surface Albedo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43720" y="825178"/>
                <a:ext cx="9707866" cy="111317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20" y="825178"/>
                <a:ext cx="9707866" cy="111317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ESA - Reflecting on Earth's albedo">
            <a:extLst>
              <a:ext uri="{FF2B5EF4-FFF2-40B4-BE49-F238E27FC236}">
                <a16:creationId xmlns:a16="http://schemas.microsoft.com/office/drawing/2014/main" id="{CB5EF211-3432-CE4B-AF3D-3C67F856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43" y="2195562"/>
            <a:ext cx="6942184" cy="335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48C5E5-33A4-A0D1-0BA0-08ACA6AB92EF}"/>
              </a:ext>
            </a:extLst>
          </p:cNvPr>
          <p:cNvSpPr/>
          <p:nvPr/>
        </p:nvSpPr>
        <p:spPr>
          <a:xfrm>
            <a:off x="3677698" y="1225543"/>
            <a:ext cx="278952" cy="35486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 descr="A graph of a temperature&#10;&#10;Description automatically generated">
            <a:extLst>
              <a:ext uri="{FF2B5EF4-FFF2-40B4-BE49-F238E27FC236}">
                <a16:creationId xmlns:a16="http://schemas.microsoft.com/office/drawing/2014/main" id="{290889C8-669C-9356-1644-D710AD5BC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3" y="2144522"/>
            <a:ext cx="4160506" cy="2130297"/>
          </a:xfrm>
          <a:prstGeom prst="rect">
            <a:avLst/>
          </a:prstGeom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01D5259E-EAA8-E662-B800-21AA59D9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1" y="4440253"/>
            <a:ext cx="4187479" cy="2222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/>
              <p:nvPr/>
            </p:nvSpPr>
            <p:spPr>
              <a:xfrm>
                <a:off x="5130834" y="5676900"/>
                <a:ext cx="5483826" cy="677178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𝟓𝟐𝟓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𝐭𝐚𝐧𝐡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34" y="5676900"/>
                <a:ext cx="5483826" cy="6771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519137A-1771-39C0-C1A5-C97B8AD71455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rot="10800000">
            <a:off x="4511040" y="5551593"/>
            <a:ext cx="619794" cy="46389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Latitudinal Heat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9" y="984369"/>
                <a:ext cx="9966931" cy="11292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Module 5, Page 2 - Physical Geography">
            <a:extLst>
              <a:ext uri="{FF2B5EF4-FFF2-40B4-BE49-F238E27FC236}">
                <a16:creationId xmlns:a16="http://schemas.microsoft.com/office/drawing/2014/main" id="{7023A4D5-C0E9-2474-D606-29B365BE4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155273" y="2500601"/>
            <a:ext cx="5563939" cy="400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/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3200" b="1"/>
                      <m:t>0.5394</m:t>
                    </m:r>
                  </m:oMath>
                </a14:m>
                <a:r>
                  <a:rPr lang="en-GB" sz="3200" b="1" dirty="0"/>
                  <a:t> </a:t>
                </a:r>
                <a:r>
                  <a:rPr lang="en-GB" sz="2400" b="1" dirty="0"/>
                  <a:t>[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400" b="1" dirty="0"/>
                  <a:t>]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4442685" y="1320285"/>
            <a:ext cx="340822" cy="48039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Heat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467693" y="894009"/>
                <a:ext cx="9966931" cy="124895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3" y="894009"/>
                <a:ext cx="9966931" cy="124895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1088030" y="1339871"/>
            <a:ext cx="317947" cy="3905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/>
              <p:nvPr/>
            </p:nvSpPr>
            <p:spPr>
              <a:xfrm>
                <a:off x="7146200" y="4005741"/>
                <a:ext cx="4659894" cy="1958250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200" y="4005741"/>
                <a:ext cx="4659894" cy="19582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/>
              <p:nvPr/>
            </p:nvSpPr>
            <p:spPr>
              <a:xfrm>
                <a:off x="7285413" y="2600862"/>
                <a:ext cx="4212890" cy="1028499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𝑳𝒂𝒏𝒅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1.1×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𝑶𝒄𝒆𝒂𝒏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</a:rPr>
                        <m:t>2.2</m:t>
                      </m:r>
                      <m:r>
                        <a:rPr lang="en-GB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413" y="2600862"/>
                <a:ext cx="4212890" cy="10284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D59AC40-CC04-D507-34BB-EBF2A346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1" y="2452497"/>
            <a:ext cx="6530340" cy="4116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/>
              <p:nvPr/>
            </p:nvSpPr>
            <p:spPr>
              <a:xfrm>
                <a:off x="5576474" y="2682277"/>
                <a:ext cx="1039052" cy="515313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𝑰𝒄𝒆</m:t>
                          </m:r>
                        </m:sub>
                      </m:sSub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474" y="2682277"/>
                <a:ext cx="1039052" cy="51531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4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8" grpId="0" animBg="1"/>
      <p:bldP spid="10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Infrared Cooling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9" y="892859"/>
                <a:ext cx="9966931" cy="11940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1C511D-902D-6F02-9C81-57D7D5B37AB6}"/>
              </a:ext>
            </a:extLst>
          </p:cNvPr>
          <p:cNvSpPr/>
          <p:nvPr/>
        </p:nvSpPr>
        <p:spPr>
          <a:xfrm>
            <a:off x="9083039" y="1247086"/>
            <a:ext cx="869462" cy="5346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/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showing the growth of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9079B01-D570-43CA-FBB1-88950311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4" y="2398703"/>
            <a:ext cx="6816431" cy="4284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/>
              <p:nvPr/>
            </p:nvSpPr>
            <p:spPr>
              <a:xfrm>
                <a:off x="8626621" y="5226733"/>
                <a:ext cx="3230098" cy="1170617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/>
                <a:r>
                  <a:rPr lang="en-GB" sz="2400" i="1" dirty="0">
                    <a:solidFill>
                      <a:schemeClr val="tx1"/>
                    </a:solidFill>
                  </a:rPr>
                  <a:t>	</a:t>
                </a:r>
                <a:r>
                  <a:rPr lang="en-GB" sz="2000" i="1" dirty="0">
                    <a:solidFill>
                      <a:schemeClr val="tx1"/>
                    </a:solidFill>
                  </a:rPr>
                  <a:t>(2 d.p)</a:t>
                </a:r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21" y="5226733"/>
                <a:ext cx="3230098" cy="1170617"/>
              </a:xfrm>
              <a:prstGeom prst="roundRect">
                <a:avLst/>
              </a:prstGeom>
              <a:blipFill>
                <a:blip r:embed="rId6"/>
                <a:stretch>
                  <a:fillRect b="-8808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41102EC-A364-1A01-6444-E91FF3D314E6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8626620" y="4538494"/>
            <a:ext cx="517379" cy="1273549"/>
          </a:xfrm>
          <a:prstGeom prst="curvedConnector4">
            <a:avLst>
              <a:gd name="adj1" fmla="val -44184"/>
              <a:gd name="adj2" fmla="val 7297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Antarctica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EGU - Media Library - Antarctica's elevation map">
            <a:extLst>
              <a:ext uri="{FF2B5EF4-FFF2-40B4-BE49-F238E27FC236}">
                <a16:creationId xmlns:a16="http://schemas.microsoft.com/office/drawing/2014/main" id="{C65FFAD3-E4B0-6DB5-CF29-71E3F823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71" y="693941"/>
            <a:ext cx="2356746" cy="23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028C87-939E-65DE-73AE-C18DCF878C52}"/>
              </a:ext>
            </a:extLst>
          </p:cNvPr>
          <p:cNvSpPr/>
          <p:nvPr/>
        </p:nvSpPr>
        <p:spPr>
          <a:xfrm>
            <a:off x="312027" y="947376"/>
            <a:ext cx="4423258" cy="78712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/>
              <a:t>Why does Antarctica need special treatment?</a:t>
            </a:r>
          </a:p>
        </p:txBody>
      </p:sp>
      <p:pic>
        <p:nvPicPr>
          <p:cNvPr id="8" name="Picture 7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CD8EF793-8825-3D2C-A210-E23EE2DED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71" y="3215134"/>
            <a:ext cx="6478097" cy="345677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1E5B00-6A2A-14C2-7FF5-555D984BD31E}"/>
              </a:ext>
            </a:extLst>
          </p:cNvPr>
          <p:cNvSpPr/>
          <p:nvPr/>
        </p:nvSpPr>
        <p:spPr>
          <a:xfrm>
            <a:off x="1056608" y="1936058"/>
            <a:ext cx="3587236" cy="78945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Antarctica sits 2500m above sea-level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58AB84-2F99-346B-F82E-BBFD12371418}"/>
              </a:ext>
            </a:extLst>
          </p:cNvPr>
          <p:cNvSpPr/>
          <p:nvPr/>
        </p:nvSpPr>
        <p:spPr>
          <a:xfrm>
            <a:off x="1056609" y="2889263"/>
            <a:ext cx="3587235" cy="787129"/>
          </a:xfrm>
          <a:prstGeom prst="roundRect">
            <a:avLst/>
          </a:prstGeom>
          <a:solidFill>
            <a:srgbClr val="EC7C7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/>
              <a:t>Significant surface albedo deviation</a:t>
            </a:r>
          </a:p>
        </p:txBody>
      </p:sp>
      <p:pic>
        <p:nvPicPr>
          <p:cNvPr id="1028" name="Picture 4" descr="Antarctica | History, Map, Climate, &amp; Facts | Britannica">
            <a:extLst>
              <a:ext uri="{FF2B5EF4-FFF2-40B4-BE49-F238E27FC236}">
                <a16:creationId xmlns:a16="http://schemas.microsoft.com/office/drawing/2014/main" id="{5F9A550F-28BB-1183-0EFC-85D77703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86" y="693941"/>
            <a:ext cx="4125687" cy="24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6351E8CF-FAD0-27DD-6BDE-949A7E681122}"/>
              </a:ext>
            </a:extLst>
          </p:cNvPr>
          <p:cNvSpPr/>
          <p:nvPr/>
        </p:nvSpPr>
        <p:spPr>
          <a:xfrm>
            <a:off x="597171" y="2330788"/>
            <a:ext cx="207102" cy="88434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/>
              <p:nvPr/>
            </p:nvSpPr>
            <p:spPr>
              <a:xfrm>
                <a:off x="1056608" y="3857505"/>
                <a:ext cx="3587236" cy="1072953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600" dirty="0"/>
                  <a:t>Lapse-rate correction</a:t>
                </a:r>
              </a:p>
              <a:p>
                <a:pPr algn="ctr"/>
                <a:endParaRPr lang="en-GB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−6.5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Δh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8DBA0FA-10E8-6916-1709-D0BE11AFB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08" y="3857505"/>
                <a:ext cx="3587236" cy="107295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95C3CC-7F53-1642-B266-0919EE54C571}"/>
              </a:ext>
            </a:extLst>
          </p:cNvPr>
          <p:cNvSpPr/>
          <p:nvPr/>
        </p:nvSpPr>
        <p:spPr>
          <a:xfrm>
            <a:off x="1056608" y="5155251"/>
            <a:ext cx="3587236" cy="107295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dirty="0"/>
              <a:t>More realistic ice coverage/albedo profile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C02751B-D0DB-4E89-B2BB-20413165A28E}"/>
              </a:ext>
            </a:extLst>
          </p:cNvPr>
          <p:cNvSpPr/>
          <p:nvPr/>
        </p:nvSpPr>
        <p:spPr>
          <a:xfrm>
            <a:off x="597171" y="3358552"/>
            <a:ext cx="207102" cy="116866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0D1F2D-5C5A-28B3-B0C4-549ADBC77DC3}"/>
              </a:ext>
            </a:extLst>
          </p:cNvPr>
          <p:cNvSpPr/>
          <p:nvPr/>
        </p:nvSpPr>
        <p:spPr>
          <a:xfrm>
            <a:off x="597171" y="4654738"/>
            <a:ext cx="207102" cy="116866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8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18" grpId="0" animBg="1"/>
      <p:bldP spid="20" grpId="0" animBg="1"/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147061" y="2489802"/>
            <a:ext cx="5723752" cy="1491580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Possible future scenarios and climate consequences</a:t>
            </a:r>
          </a:p>
        </p:txBody>
      </p:sp>
    </p:spTree>
    <p:extLst>
      <p:ext uri="{BB962C8B-B14F-4D97-AF65-F5344CB8AC3E}">
        <p14:creationId xmlns:p14="http://schemas.microsoft.com/office/powerpoint/2010/main" val="41447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Representative Concentration Pathways (RCPs)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9653F7-01B6-2DA9-6877-B95750648912}"/>
              </a:ext>
            </a:extLst>
          </p:cNvPr>
          <p:cNvSpPr/>
          <p:nvPr/>
        </p:nvSpPr>
        <p:spPr>
          <a:xfrm>
            <a:off x="2914453" y="838932"/>
            <a:ext cx="6363093" cy="104711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/>
              <a:t>How do we produce global temperature forecasts using our model?</a:t>
            </a:r>
          </a:p>
        </p:txBody>
      </p:sp>
      <p:pic>
        <p:nvPicPr>
          <p:cNvPr id="17" name="Picture 1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BBE1A585-3BCB-49B7-4554-502F6048E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" y="2103954"/>
            <a:ext cx="7118930" cy="4560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81F7053-9D19-C604-D5C8-CA6B1E9DD2EB}"/>
                  </a:ext>
                </a:extLst>
              </p:cNvPr>
              <p:cNvSpPr/>
              <p:nvPr/>
            </p:nvSpPr>
            <p:spPr>
              <a:xfrm>
                <a:off x="7406640" y="5372988"/>
                <a:ext cx="4630087" cy="1108766"/>
              </a:xfrm>
              <a:prstGeom prst="roundRect">
                <a:avLst/>
              </a:prstGeom>
              <a:solidFill>
                <a:srgbClr val="7DBD9A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2.6</a:t>
                </a: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peaked in 2020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Tend to zero by 2100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81F7053-9D19-C604-D5C8-CA6B1E9DD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5372988"/>
                <a:ext cx="4630087" cy="110876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A46EDB-D79D-02FB-4974-8623C9B882D7}"/>
              </a:ext>
            </a:extLst>
          </p:cNvPr>
          <p:cNvSpPr/>
          <p:nvPr/>
        </p:nvSpPr>
        <p:spPr>
          <a:xfrm>
            <a:off x="7406640" y="2126457"/>
            <a:ext cx="4630087" cy="885702"/>
          </a:xfrm>
          <a:prstGeom prst="roundRect">
            <a:avLst/>
          </a:prstGeom>
          <a:solidFill>
            <a:srgbClr val="EC7C7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b="1" dirty="0"/>
          </a:p>
          <a:p>
            <a:pPr algn="ctr"/>
            <a:r>
              <a:rPr lang="en-GB" sz="1400" b="1" dirty="0"/>
              <a:t>RCP 8.5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Emissions continue to rise into 21</a:t>
            </a:r>
            <a:r>
              <a:rPr lang="en-GB" sz="1400" baseline="30000" dirty="0"/>
              <a:t>st</a:t>
            </a:r>
            <a:r>
              <a:rPr lang="en-GB" sz="1400" dirty="0"/>
              <a:t> century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No preventative action taken</a:t>
            </a:r>
          </a:p>
          <a:p>
            <a:pPr algn="ctr"/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4D0A5D9-6C0F-2266-AB94-D297276F1C74}"/>
                  </a:ext>
                </a:extLst>
              </p:cNvPr>
              <p:cNvSpPr/>
              <p:nvPr/>
            </p:nvSpPr>
            <p:spPr>
              <a:xfrm>
                <a:off x="7406640" y="3097105"/>
                <a:ext cx="4630087" cy="1047115"/>
              </a:xfrm>
              <a:prstGeom prst="roundRect">
                <a:avLst/>
              </a:prstGeom>
              <a:solidFill>
                <a:srgbClr val="FFB96D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6</a:t>
                </a: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 in 2080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Utilisation of technology.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4D0A5D9-6C0F-2266-AB94-D297276F1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3097105"/>
                <a:ext cx="4630087" cy="1047115"/>
              </a:xfrm>
              <a:prstGeom prst="roundRect">
                <a:avLst/>
              </a:prstGeom>
              <a:blipFill>
                <a:blip r:embed="rId5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FB2915A-1A42-CA86-AB7D-83019FDD6B02}"/>
                  </a:ext>
                </a:extLst>
              </p:cNvPr>
              <p:cNvSpPr/>
              <p:nvPr/>
            </p:nvSpPr>
            <p:spPr>
              <a:xfrm>
                <a:off x="7406640" y="4248751"/>
                <a:ext cx="4630087" cy="99813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400" b="1" dirty="0"/>
                  <a:t>RCP 4.5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Emissions peak in 2040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FB2915A-1A42-CA86-AB7D-83019FDD6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4248751"/>
                <a:ext cx="4630087" cy="99813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4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Seminar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546374" y="919249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History of the Climate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F5834-1D76-73F1-1870-7F8C8F115BF0}"/>
              </a:ext>
            </a:extLst>
          </p:cNvPr>
          <p:cNvSpPr/>
          <p:nvPr/>
        </p:nvSpPr>
        <p:spPr>
          <a:xfrm>
            <a:off x="546374" y="2950291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Project Goal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5E780E-4EF2-8B48-4D2B-6B22ED10B64A}"/>
              </a:ext>
            </a:extLst>
          </p:cNvPr>
          <p:cNvSpPr/>
          <p:nvPr/>
        </p:nvSpPr>
        <p:spPr>
          <a:xfrm>
            <a:off x="3817167" y="5044565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Modelling Earth’s Climate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102F3D-ADAA-3244-EB5D-7A2A9C49038F}"/>
              </a:ext>
            </a:extLst>
          </p:cNvPr>
          <p:cNvSpPr/>
          <p:nvPr/>
        </p:nvSpPr>
        <p:spPr>
          <a:xfrm>
            <a:off x="6857093" y="2942855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Possible future scenarios and climate consequences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A1581E-BF45-4CA1-8726-C22212D33F81}"/>
              </a:ext>
            </a:extLst>
          </p:cNvPr>
          <p:cNvSpPr/>
          <p:nvPr/>
        </p:nvSpPr>
        <p:spPr>
          <a:xfrm>
            <a:off x="6857092" y="934738"/>
            <a:ext cx="4557665" cy="129811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Q &amp; 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25F488DF-3A73-42F2-2FDA-00BA30C59719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458742" y="2583826"/>
            <a:ext cx="732930" cy="12700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67FB21F-4690-8C1D-9F8E-FB879FF65ECD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2598578" y="4475032"/>
            <a:ext cx="1445218" cy="991960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DD91AE0-84E1-83C4-4D19-CC52BB8C564E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8374832" y="4240967"/>
            <a:ext cx="761094" cy="1452654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57C0C7B-6B94-9618-762C-F9E868DEB69E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rot="16200000" flipV="1">
            <a:off x="8780924" y="2587852"/>
            <a:ext cx="7100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9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inux Libertine"/>
              </a:rPr>
              <a:t>Temperature Forecasts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8D4F8D-44A6-2B12-38B6-647D1987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4" y="815162"/>
            <a:ext cx="5643154" cy="2947881"/>
          </a:xfrm>
          <a:prstGeom prst="rect">
            <a:avLst/>
          </a:prstGeom>
        </p:spPr>
      </p:pic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8E98763-A247-4058-4EE5-51818C8EE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6" y="3687044"/>
            <a:ext cx="5563242" cy="291441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6F9617-E446-695F-E03F-50A4EC7691DB}"/>
              </a:ext>
            </a:extLst>
          </p:cNvPr>
          <p:cNvSpPr/>
          <p:nvPr/>
        </p:nvSpPr>
        <p:spPr>
          <a:xfrm>
            <a:off x="6426432" y="4860954"/>
            <a:ext cx="5329342" cy="1720340"/>
          </a:xfrm>
          <a:prstGeom prst="roundRect">
            <a:avLst/>
          </a:prstGeom>
          <a:solidFill>
            <a:srgbClr val="7DBD9A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endParaRPr lang="en-GB" sz="1400" b="1" dirty="0"/>
          </a:p>
          <a:p>
            <a:pPr algn="ctr">
              <a:lnSpc>
                <a:spcPct val="150000"/>
              </a:lnSpc>
            </a:pPr>
            <a:r>
              <a:rPr lang="en-GB" sz="1400" b="1" dirty="0"/>
              <a:t>RCP 2.6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Slight decrease in global temperatures due to stringent negative emissions.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Minimal change in sea-level and ice cap volumes.</a:t>
            </a:r>
            <a:br>
              <a:rPr lang="en-GB" sz="1400" dirty="0"/>
            </a:b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/>
              <p:nvPr/>
            </p:nvSpPr>
            <p:spPr>
              <a:xfrm>
                <a:off x="6426432" y="771491"/>
                <a:ext cx="5329342" cy="2184726"/>
              </a:xfrm>
              <a:prstGeom prst="roundRect">
                <a:avLst/>
              </a:prstGeom>
              <a:solidFill>
                <a:srgbClr val="EC7C7C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8.5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2.3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with a trend of more warming to come.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Significant melting of the ice caps.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Largest increase in sea levels.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Increased frequency/severity of wildfires &amp; droughts.</a:t>
                </a:r>
                <a:br>
                  <a:rPr lang="en-GB" sz="1400" dirty="0"/>
                </a:br>
                <a:endParaRPr lang="en-GB" sz="14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702F7A-D6E4-3F9E-BAA0-8B43AB75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32" y="771491"/>
                <a:ext cx="5329342" cy="2184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/>
              <p:nvPr/>
            </p:nvSpPr>
            <p:spPr>
              <a:xfrm>
                <a:off x="6426432" y="3070511"/>
                <a:ext cx="5329342" cy="1678479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>
                  <a:lnSpc>
                    <a:spcPct val="150000"/>
                  </a:lnSpc>
                </a:pPr>
                <a:endParaRPr lang="en-GB" sz="14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400" b="1" dirty="0"/>
                  <a:t>RCP 4.5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400" dirty="0"/>
                  <a:t> by 2100, coming to an equilibrium.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Moderate degree of ice cap shrinkage and change in sea-levels.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400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B029ABC-A22A-4BED-9BB2-9C84A055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32" y="3070511"/>
                <a:ext cx="5329342" cy="16784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28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's the big deal about Earth getting 2°C hotter?">
            <a:extLst>
              <a:ext uri="{FF2B5EF4-FFF2-40B4-BE49-F238E27FC236}">
                <a16:creationId xmlns:a16="http://schemas.microsoft.com/office/drawing/2014/main" id="{89575043-51D3-D2DC-CDD7-A27AB81C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0045"/>
            <a:ext cx="12192000" cy="60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5FE2F0-815C-BB47-FB94-78BAF67AADEE}"/>
              </a:ext>
            </a:extLst>
          </p:cNvPr>
          <p:cNvSpPr/>
          <p:nvPr/>
        </p:nvSpPr>
        <p:spPr>
          <a:xfrm>
            <a:off x="3086745" y="1593631"/>
            <a:ext cx="6018510" cy="2082761"/>
          </a:xfrm>
          <a:prstGeom prst="roundRect">
            <a:avLst/>
          </a:prstGeom>
          <a:solidFill>
            <a:srgbClr val="FFB96D">
              <a:alpha val="89804"/>
            </a:srgb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GB" sz="2800" b="1" u="sng" dirty="0"/>
              <a:t>Next Steps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Quantify warming consequences more thoroughly</a:t>
            </a:r>
            <a:endParaRPr lang="en-GB" sz="2000" b="1" u="sng" dirty="0"/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Model frequency of wildfires &amp; droughts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E4515E-9DFF-AF41-1F8F-8C77F55CAC15}"/>
              </a:ext>
            </a:extLst>
          </p:cNvPr>
          <p:cNvSpPr/>
          <p:nvPr/>
        </p:nvSpPr>
        <p:spPr>
          <a:xfrm>
            <a:off x="4261449" y="4113964"/>
            <a:ext cx="3669102" cy="1355184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475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History of the Climate</a:t>
            </a:r>
          </a:p>
        </p:txBody>
      </p:sp>
    </p:spTree>
    <p:extLst>
      <p:ext uri="{BB962C8B-B14F-4D97-AF65-F5344CB8AC3E}">
        <p14:creationId xmlns:p14="http://schemas.microsoft.com/office/powerpoint/2010/main" val="7834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Atmospheric CO2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135154" y="809695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Why is atmospheric CO2 increasing?</a:t>
            </a:r>
          </a:p>
        </p:txBody>
      </p:sp>
      <p:pic>
        <p:nvPicPr>
          <p:cNvPr id="10" name="Picture 9" descr="A graph of a number of years&#10;&#10;Description automatically generated">
            <a:extLst>
              <a:ext uri="{FF2B5EF4-FFF2-40B4-BE49-F238E27FC236}">
                <a16:creationId xmlns:a16="http://schemas.microsoft.com/office/drawing/2014/main" id="{3B742123-3F15-EB7F-44C3-5D4C51FE8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25" y="1764790"/>
            <a:ext cx="5851488" cy="36775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148386" y="3535544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does this effect global temperature?</a:t>
            </a:r>
          </a:p>
        </p:txBody>
      </p:sp>
      <p:pic>
        <p:nvPicPr>
          <p:cNvPr id="6146" name="Picture 2" descr="Why Did the Industrial Revolution Happen in Britain in the Eighteenth  Century? – Merchants and Mechanics">
            <a:extLst>
              <a:ext uri="{FF2B5EF4-FFF2-40B4-BE49-F238E27FC236}">
                <a16:creationId xmlns:a16="http://schemas.microsoft.com/office/drawing/2014/main" id="{C8685863-FB9D-8F9A-9F72-B0B4389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7" y="1613463"/>
            <a:ext cx="2960574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 most countries cut back on coal, China is burning more of it |  Environment | Al Jazeera">
            <a:extLst>
              <a:ext uri="{FF2B5EF4-FFF2-40B4-BE49-F238E27FC236}">
                <a16:creationId xmlns:a16="http://schemas.microsoft.com/office/drawing/2014/main" id="{3FAD7DEF-5333-FFD6-1789-0465C339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75" y="1613463"/>
            <a:ext cx="2859025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ty percent of Antarctica's ice shelves are shrinking, worrying  scientists - The Washington Post">
            <a:extLst>
              <a:ext uri="{FF2B5EF4-FFF2-40B4-BE49-F238E27FC236}">
                <a16:creationId xmlns:a16="http://schemas.microsoft.com/office/drawing/2014/main" id="{45EC57CA-A081-E8C4-B478-F37A151A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6" y="4295421"/>
            <a:ext cx="2856941" cy="235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500+ Sunny Beach Pictures [HD] | Download Free Images on Unsplash">
            <a:extLst>
              <a:ext uri="{FF2B5EF4-FFF2-40B4-BE49-F238E27FC236}">
                <a16:creationId xmlns:a16="http://schemas.microsoft.com/office/drawing/2014/main" id="{0E33954A-A66A-C44E-B8BC-B374E1465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28" y="4295062"/>
            <a:ext cx="3028671" cy="23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8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The Greenhouse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469190" y="854963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a greenhouse gas?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18785" y="854962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 they effect global temperature?</a:t>
            </a:r>
          </a:p>
        </p:txBody>
      </p:sp>
      <p:pic>
        <p:nvPicPr>
          <p:cNvPr id="1030" name="Picture 6" descr="The Greenhouse Effect Of Water, 60% OFF">
            <a:extLst>
              <a:ext uri="{FF2B5EF4-FFF2-40B4-BE49-F238E27FC236}">
                <a16:creationId xmlns:a16="http://schemas.microsoft.com/office/drawing/2014/main" id="{9D320AC0-2F29-337C-4F1A-D86003B8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3" y="1761572"/>
            <a:ext cx="4629531" cy="436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ilding a Climate III — INTEGRATE 1.0 documentation">
            <a:extLst>
              <a:ext uri="{FF2B5EF4-FFF2-40B4-BE49-F238E27FC236}">
                <a16:creationId xmlns:a16="http://schemas.microsoft.com/office/drawing/2014/main" id="{3CF409A3-2E02-4A08-3993-A90CA185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98" y="1660106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ectromagnetic Spectrum">
            <a:extLst>
              <a:ext uri="{FF2B5EF4-FFF2-40B4-BE49-F238E27FC236}">
                <a16:creationId xmlns:a16="http://schemas.microsoft.com/office/drawing/2014/main" id="{DCF9A3AC-6867-35DB-841E-CB5844B0D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6" b="14710"/>
          <a:stretch/>
        </p:blipFill>
        <p:spPr bwMode="auto">
          <a:xfrm>
            <a:off x="6235175" y="5078822"/>
            <a:ext cx="5759997" cy="13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Consequences of a warming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/>
              <p:nvPr/>
            </p:nvSpPr>
            <p:spPr>
              <a:xfrm>
                <a:off x="477902" y="1234237"/>
                <a:ext cx="4094098" cy="602095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GB" sz="2000" b="1" dirty="0">
                    <a:solidFill>
                      <a:schemeClr val="tx1"/>
                    </a:solidFill>
                  </a:rPr>
                  <a:t>A warming of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chemeClr val="tx1"/>
                    </a:solidFill>
                  </a:rPr>
                  <a:t> …</a:t>
                </a: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2" y="1234237"/>
                <a:ext cx="4094098" cy="602095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13-Year drought creates frightening 'New Normal' in South America |  PreventionWeb">
            <a:extLst>
              <a:ext uri="{FF2B5EF4-FFF2-40B4-BE49-F238E27FC236}">
                <a16:creationId xmlns:a16="http://schemas.microsoft.com/office/drawing/2014/main" id="{E7DEA512-D5E7-7596-2F2E-7629B9BD2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967912"/>
            <a:ext cx="3036856" cy="16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ropical cyclone - Wikipedia">
            <a:extLst>
              <a:ext uri="{FF2B5EF4-FFF2-40B4-BE49-F238E27FC236}">
                <a16:creationId xmlns:a16="http://schemas.microsoft.com/office/drawing/2014/main" id="{14D3C58B-81C4-647E-FC8A-3E7EECC5A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7" y="969796"/>
            <a:ext cx="2845784" cy="18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Polar Bear | Species | WWF">
            <a:extLst>
              <a:ext uri="{FF2B5EF4-FFF2-40B4-BE49-F238E27FC236}">
                <a16:creationId xmlns:a16="http://schemas.microsoft.com/office/drawing/2014/main" id="{2A4D26D5-4283-D638-BE18-96E3692F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1280"/>
            <a:ext cx="3036855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ildfire - Wikipedia">
            <a:extLst>
              <a:ext uri="{FF2B5EF4-FFF2-40B4-BE49-F238E27FC236}">
                <a16:creationId xmlns:a16="http://schemas.microsoft.com/office/drawing/2014/main" id="{3A63F9C9-0053-1107-619C-6107E7BF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6" y="2759231"/>
            <a:ext cx="2845784" cy="19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2C6A-B71E-2F94-F6F1-21423DAA5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57700"/>
            <a:ext cx="3036856" cy="2097215"/>
          </a:xfrm>
          <a:prstGeom prst="rect">
            <a:avLst/>
          </a:prstGeom>
        </p:spPr>
      </p:pic>
      <p:pic>
        <p:nvPicPr>
          <p:cNvPr id="4098" name="Picture 2" descr="Dead Crops Royalty-Free Images, Stock Photos &amp; Pictures | Shutterstock">
            <a:extLst>
              <a:ext uri="{FF2B5EF4-FFF2-40B4-BE49-F238E27FC236}">
                <a16:creationId xmlns:a16="http://schemas.microsoft.com/office/drawing/2014/main" id="{EECA4C8C-5C7C-7534-FE99-9728C891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5" y="4685216"/>
            <a:ext cx="2845784" cy="186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10AC691-B153-6BA4-CBD6-7F75A5D05959}"/>
                  </a:ext>
                </a:extLst>
              </p:cNvPr>
              <p:cNvSpPr/>
              <p:nvPr/>
            </p:nvSpPr>
            <p:spPr>
              <a:xfrm>
                <a:off x="695748" y="2051965"/>
                <a:ext cx="4591118" cy="40333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sz="1600" dirty="0">
                    <a:solidFill>
                      <a:schemeClr val="tx1"/>
                    </a:solidFill>
                  </a:rPr>
                  <a:t>Peak annual temperature to increase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GB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10AC691-B153-6BA4-CBD6-7F75A5D05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8" y="2051965"/>
                <a:ext cx="4591118" cy="403337"/>
              </a:xfrm>
              <a:prstGeom prst="roundRect">
                <a:avLst>
                  <a:gd name="adj" fmla="val 9253"/>
                </a:avLst>
              </a:prstGeom>
              <a:blipFill>
                <a:blip r:embed="rId10"/>
                <a:stretch>
                  <a:fillRect b="-8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B945AD-48A1-730E-E7D3-E68B9B43B77E}"/>
              </a:ext>
            </a:extLst>
          </p:cNvPr>
          <p:cNvSpPr/>
          <p:nvPr/>
        </p:nvSpPr>
        <p:spPr>
          <a:xfrm>
            <a:off x="695748" y="2581357"/>
            <a:ext cx="4591118" cy="403337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3% decrease in crop yields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FD2825-8628-F25E-E6A1-459FABCC129E}"/>
              </a:ext>
            </a:extLst>
          </p:cNvPr>
          <p:cNvSpPr/>
          <p:nvPr/>
        </p:nvSpPr>
        <p:spPr>
          <a:xfrm>
            <a:off x="695748" y="3142201"/>
            <a:ext cx="4591118" cy="403337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Threat to life for small periods of the year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20DC548-1BF3-03CE-25D9-B81CADE9AF37}"/>
                  </a:ext>
                </a:extLst>
              </p:cNvPr>
              <p:cNvSpPr/>
              <p:nvPr/>
            </p:nvSpPr>
            <p:spPr>
              <a:xfrm>
                <a:off x="477902" y="3948141"/>
                <a:ext cx="4094098" cy="602095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GB" sz="2000" b="1" dirty="0">
                    <a:solidFill>
                      <a:schemeClr val="tx1"/>
                    </a:solidFill>
                  </a:rPr>
                  <a:t>A warming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chemeClr val="tx1"/>
                    </a:solidFill>
                  </a:rPr>
                  <a:t> …</a:t>
                </a:r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20DC548-1BF3-03CE-25D9-B81CADE9A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2" y="3948141"/>
                <a:ext cx="4094098" cy="602095"/>
              </a:xfrm>
              <a:prstGeom prst="roundRect">
                <a:avLst>
                  <a:gd name="adj" fmla="val 9253"/>
                </a:avLst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DE859A8-8015-6812-54FD-68B53C75920A}"/>
                  </a:ext>
                </a:extLst>
              </p:cNvPr>
              <p:cNvSpPr/>
              <p:nvPr/>
            </p:nvSpPr>
            <p:spPr>
              <a:xfrm>
                <a:off x="695748" y="4711827"/>
                <a:ext cx="4591118" cy="40333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sz="1600" dirty="0">
                    <a:solidFill>
                      <a:schemeClr val="tx1"/>
                    </a:solidFill>
                  </a:rPr>
                  <a:t>Peak annual temperature to increase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DE859A8-8015-6812-54FD-68B53C759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8" y="4711827"/>
                <a:ext cx="4591118" cy="403337"/>
              </a:xfrm>
              <a:prstGeom prst="roundRect">
                <a:avLst>
                  <a:gd name="adj" fmla="val 9253"/>
                </a:avLst>
              </a:prstGeom>
              <a:blipFill>
                <a:blip r:embed="rId12"/>
                <a:stretch>
                  <a:fillRect b="-10448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217DDD-95AD-EEB8-755B-63E6CF6AE07D}"/>
              </a:ext>
            </a:extLst>
          </p:cNvPr>
          <p:cNvSpPr/>
          <p:nvPr/>
        </p:nvSpPr>
        <p:spPr>
          <a:xfrm>
            <a:off x="695748" y="5276755"/>
            <a:ext cx="4591118" cy="403337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20% decrease in crop yields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803D42-4667-E865-1145-22CC8F2DBB05}"/>
              </a:ext>
            </a:extLst>
          </p:cNvPr>
          <p:cNvSpPr/>
          <p:nvPr/>
        </p:nvSpPr>
        <p:spPr>
          <a:xfrm>
            <a:off x="695748" y="5831235"/>
            <a:ext cx="4591118" cy="403337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Threat to life for the majority of the year</a:t>
            </a:r>
          </a:p>
        </p:txBody>
      </p:sp>
    </p:spTree>
    <p:extLst>
      <p:ext uri="{BB962C8B-B14F-4D97-AF65-F5344CB8AC3E}">
        <p14:creationId xmlns:p14="http://schemas.microsoft.com/office/powerpoint/2010/main" val="12306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Project Goal</a:t>
            </a:r>
          </a:p>
        </p:txBody>
      </p:sp>
    </p:spTree>
    <p:extLst>
      <p:ext uri="{BB962C8B-B14F-4D97-AF65-F5344CB8AC3E}">
        <p14:creationId xmlns:p14="http://schemas.microsoft.com/office/powerpoint/2010/main" val="31866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dirty="0"/>
              <a:t>Project Aims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74" name="Picture 2" descr="How successful are international climate efforts? – DW – 09/24/2020">
            <a:extLst>
              <a:ext uri="{FF2B5EF4-FFF2-40B4-BE49-F238E27FC236}">
                <a16:creationId xmlns:a16="http://schemas.microsoft.com/office/drawing/2014/main" id="{8D62002A-B085-6472-BD97-77D49E37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8" y="769803"/>
            <a:ext cx="3108803" cy="5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90393C-1FBB-6DDE-BE8C-A5616198B7AC}"/>
              </a:ext>
            </a:extLst>
          </p:cNvPr>
          <p:cNvSpPr/>
          <p:nvPr/>
        </p:nvSpPr>
        <p:spPr>
          <a:xfrm>
            <a:off x="4146299" y="1757330"/>
            <a:ext cx="4382346" cy="100178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sz="1600" dirty="0">
                <a:solidFill>
                  <a:schemeClr val="tx1"/>
                </a:solidFill>
              </a:rPr>
              <a:t>“</a:t>
            </a:r>
            <a:r>
              <a:rPr lang="en-US" i="1" dirty="0"/>
              <a:t>National climate action plans remain insufficient to limit global temperature rise to 1.5 degrees Celsius</a:t>
            </a:r>
            <a:r>
              <a:rPr lang="en-GB" sz="1600" dirty="0">
                <a:solidFill>
                  <a:schemeClr val="tx1"/>
                </a:solidFill>
              </a:rPr>
              <a:t>” – IPCC 2023 Report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8A4871-F785-62AC-99AB-5355F3ECCECF}"/>
              </a:ext>
            </a:extLst>
          </p:cNvPr>
          <p:cNvSpPr/>
          <p:nvPr/>
        </p:nvSpPr>
        <p:spPr>
          <a:xfrm>
            <a:off x="3620074" y="854963"/>
            <a:ext cx="5434796" cy="65359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Will the Paris Agreement solve climate change?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36805C-22E8-203E-65A6-8915E5DFFE02}"/>
              </a:ext>
            </a:extLst>
          </p:cNvPr>
          <p:cNvSpPr/>
          <p:nvPr/>
        </p:nvSpPr>
        <p:spPr>
          <a:xfrm>
            <a:off x="3620074" y="3256659"/>
            <a:ext cx="5434796" cy="736611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GB" b="1" dirty="0">
                <a:solidFill>
                  <a:schemeClr val="tx1"/>
                </a:solidFill>
              </a:rPr>
              <a:t>The aim of this research project: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C46710-11C4-AF0D-C607-C53713E6B87B}"/>
              </a:ext>
            </a:extLst>
          </p:cNvPr>
          <p:cNvSpPr/>
          <p:nvPr/>
        </p:nvSpPr>
        <p:spPr>
          <a:xfrm>
            <a:off x="3930646" y="4411164"/>
            <a:ext cx="4911429" cy="1725092"/>
          </a:xfrm>
          <a:prstGeom prst="roundRect">
            <a:avLst>
              <a:gd name="adj" fmla="val 9253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Investigate the climate’s response to various possible future emission scenarios, aiding the selection of a new ‘</a:t>
            </a:r>
            <a:r>
              <a:rPr lang="en-GB" sz="2000" i="1" dirty="0">
                <a:solidFill>
                  <a:schemeClr val="tx1"/>
                </a:solidFill>
              </a:rPr>
              <a:t>Paris Agreement</a:t>
            </a:r>
            <a:r>
              <a:rPr lang="en-GB" sz="2000" dirty="0">
                <a:solidFill>
                  <a:schemeClr val="tx1"/>
                </a:solidFill>
              </a:rPr>
              <a:t>’</a:t>
            </a:r>
            <a:r>
              <a:rPr lang="en-GB" sz="2000" i="1" dirty="0">
                <a:solidFill>
                  <a:schemeClr val="tx1"/>
                </a:solidFill>
              </a:rPr>
              <a:t>.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2E6915-C875-56AA-B4DA-5C3691AD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121" y="716280"/>
            <a:ext cx="2311879" cy="596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6E34F-6ECC-E571-44EF-8FCC0174BB0A}"/>
              </a:ext>
            </a:extLst>
          </p:cNvPr>
          <p:cNvSpPr/>
          <p:nvPr/>
        </p:nvSpPr>
        <p:spPr>
          <a:xfrm>
            <a:off x="3389767" y="2622803"/>
            <a:ext cx="5412465" cy="1230977"/>
          </a:xfrm>
          <a:prstGeom prst="roundRect">
            <a:avLst/>
          </a:prstGeom>
          <a:solidFill>
            <a:srgbClr val="CFB0E6"/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Modelling Earth’s Climate</a:t>
            </a:r>
          </a:p>
        </p:txBody>
      </p:sp>
    </p:spTree>
    <p:extLst>
      <p:ext uri="{BB962C8B-B14F-4D97-AF65-F5344CB8AC3E}">
        <p14:creationId xmlns:p14="http://schemas.microsoft.com/office/powerpoint/2010/main" val="12217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672</Words>
  <Application>Microsoft Office PowerPoint</Application>
  <PresentationFormat>Widescreen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Linux Libertine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201</cp:revision>
  <dcterms:created xsi:type="dcterms:W3CDTF">2024-01-24T11:14:50Z</dcterms:created>
  <dcterms:modified xsi:type="dcterms:W3CDTF">2024-02-24T16:58:09Z</dcterms:modified>
</cp:coreProperties>
</file>